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4" r:id="rId3"/>
    <p:sldId id="273" r:id="rId4"/>
    <p:sldId id="276" r:id="rId5"/>
    <p:sldId id="257" r:id="rId6"/>
    <p:sldId id="259" r:id="rId7"/>
    <p:sldId id="268" r:id="rId8"/>
    <p:sldId id="272" r:id="rId9"/>
    <p:sldId id="275" r:id="rId10"/>
    <p:sldId id="270" r:id="rId11"/>
    <p:sldId id="260" r:id="rId12"/>
    <p:sldId id="264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1B17"/>
    <a:srgbClr val="2139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181" autoAdjust="0"/>
    <p:restoredTop sz="94559"/>
  </p:normalViewPr>
  <p:slideViewPr>
    <p:cSldViewPr snapToGrid="0">
      <p:cViewPr varScale="1">
        <p:scale>
          <a:sx n="46" d="100"/>
          <a:sy n="46" d="100"/>
        </p:scale>
        <p:origin x="53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rgbClr val="21393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dirty="0"/>
              <a:t>E. L. Duncan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>
                <a:solidFill>
                  <a:srgbClr val="21393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>
                <a:solidFill>
                  <a:srgbClr val="21393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1393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3">
                  <a:lumMod val="50000"/>
                </a:schemeClr>
              </a:buClr>
              <a:defRPr/>
            </a:lvl1pPr>
            <a:lvl2pPr>
              <a:buClr>
                <a:schemeClr val="accent3">
                  <a:lumMod val="50000"/>
                </a:schemeClr>
              </a:buClr>
              <a:defRPr/>
            </a:lvl2pPr>
            <a:lvl3pPr>
              <a:buClr>
                <a:schemeClr val="accent3">
                  <a:lumMod val="50000"/>
                </a:schemeClr>
              </a:buClr>
              <a:defRPr/>
            </a:lvl3pPr>
            <a:lvl4pPr>
              <a:buClr>
                <a:schemeClr val="accent3">
                  <a:lumMod val="50000"/>
                </a:schemeClr>
              </a:buClr>
              <a:defRPr/>
            </a:lvl4pPr>
            <a:lvl5pPr>
              <a:buClr>
                <a:schemeClr val="accent3">
                  <a:lumMod val="50000"/>
                </a:schemeClr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>
                <a:solidFill>
                  <a:srgbClr val="21393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1393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2" y="2045494"/>
            <a:ext cx="4184035" cy="3880772"/>
          </a:xfrm>
        </p:spPr>
        <p:txBody>
          <a:bodyPr/>
          <a:lstStyle>
            <a:lvl1pPr>
              <a:buClr>
                <a:schemeClr val="accent3">
                  <a:lumMod val="50000"/>
                </a:schemeClr>
              </a:buClr>
              <a:defRPr/>
            </a:lvl1pPr>
            <a:lvl2pPr>
              <a:buClr>
                <a:schemeClr val="accent3">
                  <a:lumMod val="50000"/>
                </a:schemeClr>
              </a:buClr>
              <a:defRPr/>
            </a:lvl2pPr>
            <a:lvl3pPr>
              <a:buClr>
                <a:schemeClr val="accent3">
                  <a:lumMod val="50000"/>
                </a:schemeClr>
              </a:buClr>
              <a:defRPr/>
            </a:lvl3pPr>
            <a:lvl4pPr>
              <a:buClr>
                <a:schemeClr val="accent3">
                  <a:lumMod val="50000"/>
                </a:schemeClr>
              </a:buClr>
              <a:defRPr/>
            </a:lvl4pPr>
            <a:lvl5pPr>
              <a:buClr>
                <a:schemeClr val="accent3">
                  <a:lumMod val="50000"/>
                </a:schemeClr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68" y="2045494"/>
            <a:ext cx="4184034" cy="3880773"/>
          </a:xfrm>
        </p:spPr>
        <p:txBody>
          <a:bodyPr/>
          <a:lstStyle>
            <a:lvl1pPr>
              <a:buClr>
                <a:schemeClr val="accent3">
                  <a:lumMod val="50000"/>
                </a:schemeClr>
              </a:buClr>
              <a:defRPr/>
            </a:lvl1pPr>
            <a:lvl2pPr>
              <a:buClr>
                <a:schemeClr val="accent3">
                  <a:lumMod val="50000"/>
                </a:schemeClr>
              </a:buClr>
              <a:defRPr/>
            </a:lvl2pPr>
            <a:lvl3pPr>
              <a:buClr>
                <a:schemeClr val="accent3">
                  <a:lumMod val="50000"/>
                </a:schemeClr>
              </a:buClr>
              <a:defRPr/>
            </a:lvl3pPr>
            <a:lvl4pPr>
              <a:buClr>
                <a:schemeClr val="accent3">
                  <a:lumMod val="50000"/>
                </a:schemeClr>
              </a:buClr>
              <a:defRPr/>
            </a:lvl4pPr>
            <a:lvl5pPr>
              <a:buClr>
                <a:schemeClr val="accent3">
                  <a:lumMod val="50000"/>
                </a:schemeClr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1393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6512" y="2842349"/>
            <a:ext cx="4185623" cy="3304117"/>
          </a:xfrm>
        </p:spPr>
        <p:txBody>
          <a:bodyPr>
            <a:normAutofit/>
          </a:bodyPr>
          <a:lstStyle>
            <a:lvl1pPr>
              <a:buClr>
                <a:schemeClr val="accent3">
                  <a:lumMod val="50000"/>
                </a:schemeClr>
              </a:buClr>
              <a:defRPr/>
            </a:lvl1pPr>
            <a:lvl2pPr>
              <a:buClr>
                <a:schemeClr val="accent3">
                  <a:lumMod val="50000"/>
                </a:schemeClr>
              </a:buClr>
              <a:defRPr/>
            </a:lvl2pPr>
            <a:lvl3pPr>
              <a:buClr>
                <a:schemeClr val="accent3">
                  <a:lumMod val="50000"/>
                </a:schemeClr>
              </a:buClr>
              <a:defRPr/>
            </a:lvl3pPr>
            <a:lvl4pPr>
              <a:buClr>
                <a:schemeClr val="accent3">
                  <a:lumMod val="50000"/>
                </a:schemeClr>
              </a:buClr>
              <a:defRPr/>
            </a:lvl4pPr>
            <a:lvl5pPr>
              <a:buClr>
                <a:schemeClr val="accent3">
                  <a:lumMod val="50000"/>
                </a:schemeClr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>
            <a:lvl1pPr>
              <a:buClr>
                <a:schemeClr val="accent3">
                  <a:lumMod val="50000"/>
                </a:schemeClr>
              </a:buClr>
              <a:defRPr/>
            </a:lvl1pPr>
            <a:lvl2pPr>
              <a:buClr>
                <a:schemeClr val="accent3">
                  <a:lumMod val="50000"/>
                </a:schemeClr>
              </a:buClr>
              <a:defRPr/>
            </a:lvl2pPr>
            <a:lvl3pPr>
              <a:buClr>
                <a:schemeClr val="accent3">
                  <a:lumMod val="50000"/>
                </a:schemeClr>
              </a:buClr>
              <a:defRPr/>
            </a:lvl3pPr>
            <a:lvl4pPr>
              <a:buClr>
                <a:schemeClr val="accent3">
                  <a:lumMod val="50000"/>
                </a:schemeClr>
              </a:buClr>
              <a:defRPr/>
            </a:lvl4pPr>
            <a:lvl5pPr>
              <a:buClr>
                <a:schemeClr val="accent3">
                  <a:lumMod val="50000"/>
                </a:schemeClr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>
            <a:lvl1pPr>
              <a:defRPr>
                <a:solidFill>
                  <a:srgbClr val="21393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>
                <a:solidFill>
                  <a:srgbClr val="21393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>
            <a:lvl1pPr>
              <a:buClr>
                <a:schemeClr val="accent3">
                  <a:lumMod val="50000"/>
                </a:schemeClr>
              </a:buClr>
              <a:defRPr/>
            </a:lvl1pPr>
            <a:lvl2pPr>
              <a:buClr>
                <a:schemeClr val="accent3">
                  <a:lumMod val="50000"/>
                </a:schemeClr>
              </a:buClr>
              <a:defRPr/>
            </a:lvl2pPr>
            <a:lvl3pPr>
              <a:buClr>
                <a:schemeClr val="accent3">
                  <a:lumMod val="50000"/>
                </a:schemeClr>
              </a:buClr>
              <a:defRPr/>
            </a:lvl3pPr>
            <a:lvl4pPr>
              <a:buClr>
                <a:schemeClr val="accent3">
                  <a:lumMod val="50000"/>
                </a:schemeClr>
              </a:buClr>
              <a:defRPr/>
            </a:lvl4pPr>
            <a:lvl5pPr>
              <a:buClr>
                <a:schemeClr val="accent3">
                  <a:lumMod val="50000"/>
                </a:schemeClr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21393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rgbClr val="21393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3">
            <a:lumMod val="50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3">
            <a:lumMod val="50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3">
            <a:lumMod val="50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3">
            <a:lumMod val="50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3">
            <a:lumMod val="50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w3.org/TR/WCAG21/" TargetMode="External"/><Relationship Id="rId3" Type="http://schemas.openxmlformats.org/officeDocument/2006/relationships/hyperlink" Target="https://community.canvaslms.com/t5/Canvas-Resource-Documents/Canvas-Course-Accessibility-Checklist/ta-p/529364" TargetMode="External"/><Relationship Id="rId7" Type="http://schemas.openxmlformats.org/officeDocument/2006/relationships/hyperlink" Target="https://ccaps.umn.edu/academic-technology-and-design/instructors/tutorials-accessibility-dei/accessibility-organization" TargetMode="External"/><Relationship Id="rId2" Type="http://schemas.openxmlformats.org/officeDocument/2006/relationships/hyperlink" Target="https://accessibility.huit.harvard.edu/design-readability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youtu.be/HxFfKGrCuY0?si=6kJew7MY7xV2XjLQ" TargetMode="External"/><Relationship Id="rId5" Type="http://schemas.openxmlformats.org/officeDocument/2006/relationships/hyperlink" Target="https://uit.stanford.edu/accessibility/concepts/typography#:~:text=Italics%20and%20bold%20are%20great,miss%20important%20information%20or%20context." TargetMode="External"/><Relationship Id="rId4" Type="http://schemas.openxmlformats.org/officeDocument/2006/relationships/hyperlink" Target="https://www.howtocanvas.com/create-amazing-pages-in-canvas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coolors.co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F8BE2C-1326-5135-B043-750B29E9E4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66211" y="2211348"/>
            <a:ext cx="9440214" cy="1646302"/>
          </a:xfrm>
        </p:spPr>
        <p:txBody>
          <a:bodyPr/>
          <a:lstStyle/>
          <a:p>
            <a:r>
              <a:rPr lang="en-US" sz="4000" dirty="0">
                <a:solidFill>
                  <a:srgbClr val="0F1B17"/>
                </a:solidFill>
              </a:rPr>
              <a:t>Accessibility Features and Practices </a:t>
            </a:r>
            <a:br>
              <a:rPr lang="en-US" sz="4000" dirty="0">
                <a:solidFill>
                  <a:srgbClr val="0F1B17"/>
                </a:solidFill>
              </a:rPr>
            </a:br>
            <a:r>
              <a:rPr lang="en-US" sz="4000" dirty="0">
                <a:solidFill>
                  <a:srgbClr val="0F1B17"/>
                </a:solidFill>
              </a:rPr>
              <a:t>in Canvas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554AC4-A35B-F5DB-6EA1-6E6D6560D9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290676"/>
            <a:ext cx="7766936" cy="1096899"/>
          </a:xfrm>
        </p:spPr>
        <p:txBody>
          <a:bodyPr/>
          <a:lstStyle/>
          <a:p>
            <a:r>
              <a:rPr lang="en-US" dirty="0">
                <a:solidFill>
                  <a:srgbClr val="0F1B17"/>
                </a:solidFill>
              </a:rPr>
              <a:t>Emily L Duncan</a:t>
            </a:r>
          </a:p>
          <a:p>
            <a:r>
              <a:rPr lang="en-US" dirty="0" err="1">
                <a:solidFill>
                  <a:srgbClr val="0F1B17"/>
                </a:solidFill>
              </a:rPr>
              <a:t>elduncan@mst.edu</a:t>
            </a:r>
            <a:endParaRPr lang="en-US" dirty="0">
              <a:solidFill>
                <a:srgbClr val="0F1B1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61867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846BC-60CC-BC5D-56A9-807455EF58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Lists</a:t>
            </a:r>
          </a:p>
        </p:txBody>
      </p:sp>
      <p:pic>
        <p:nvPicPr>
          <p:cNvPr id="5" name="Content Placeholder 4" descr="A screenshot of a cell phone&#10;&#10;AI-generated content may be incorrect.">
            <a:extLst>
              <a:ext uri="{FF2B5EF4-FFF2-40B4-BE49-F238E27FC236}">
                <a16:creationId xmlns:a16="http://schemas.microsoft.com/office/drawing/2014/main" id="{7CBE25ED-AC90-37F3-F709-DF3513C663C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13971" y="1659364"/>
            <a:ext cx="2998612" cy="4589036"/>
          </a:xfrm>
        </p:spPr>
      </p:pic>
      <p:pic>
        <p:nvPicPr>
          <p:cNvPr id="7" name="Picture 6" descr="A screen shot of a computer code&#10;&#10;AI-generated content may be incorrect.">
            <a:extLst>
              <a:ext uri="{FF2B5EF4-FFF2-40B4-BE49-F238E27FC236}">
                <a16:creationId xmlns:a16="http://schemas.microsoft.com/office/drawing/2014/main" id="{B08C3419-B35B-358C-BAA9-27F134C110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7247" y="1767852"/>
            <a:ext cx="7690293" cy="4245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8566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63F6D-1EC5-89F9-500C-DF8C67A1C5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F1B17"/>
                </a:solidFill>
              </a:rPr>
              <a:t>Tables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9C6FD41-B885-9AB3-32FD-1154EACD51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45774"/>
              </p:ext>
            </p:extLst>
          </p:nvPr>
        </p:nvGraphicFramePr>
        <p:xfrm>
          <a:off x="905691" y="2300941"/>
          <a:ext cx="8139954" cy="20003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9977">
                  <a:extLst>
                    <a:ext uri="{9D8B030D-6E8A-4147-A177-3AD203B41FA5}">
                      <a16:colId xmlns:a16="http://schemas.microsoft.com/office/drawing/2014/main" val="4074895483"/>
                    </a:ext>
                  </a:extLst>
                </a:gridCol>
                <a:gridCol w="4069977">
                  <a:extLst>
                    <a:ext uri="{9D8B030D-6E8A-4147-A177-3AD203B41FA5}">
                      <a16:colId xmlns:a16="http://schemas.microsoft.com/office/drawing/2014/main" val="3209488202"/>
                    </a:ext>
                  </a:extLst>
                </a:gridCol>
              </a:tblGrid>
              <a:tr h="669365">
                <a:tc>
                  <a:txBody>
                    <a:bodyPr/>
                    <a:lstStyle/>
                    <a:p>
                      <a:r>
                        <a:rPr lang="en-US" sz="2400" dirty="0"/>
                        <a:t>Tables should: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Tables should </a:t>
                      </a:r>
                      <a:r>
                        <a:rPr lang="en-US" sz="2400" i="1" dirty="0"/>
                        <a:t>not</a:t>
                      </a:r>
                      <a:r>
                        <a:rPr lang="en-US" sz="2400" dirty="0"/>
                        <a:t>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6299068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r>
                        <a:rPr lang="en-US" sz="2400" dirty="0"/>
                        <a:t>Be used to organize data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Be used to style content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8193336"/>
                  </a:ext>
                </a:extLst>
              </a:tr>
              <a:tr h="537882">
                <a:tc>
                  <a:txBody>
                    <a:bodyPr/>
                    <a:lstStyle/>
                    <a:p>
                      <a:r>
                        <a:rPr lang="en-US" sz="2400" dirty="0"/>
                        <a:t>Have table headings and captions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Have merged or split cells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10502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05086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E73E18-8FE2-DAAC-A8E7-9A8639BF1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F1B17"/>
                </a:solidFill>
              </a:rPr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176357-B505-469A-8B46-457FDA7006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937078"/>
            <a:ext cx="8596668" cy="4455158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220000"/>
              </a:lnSpc>
              <a:buNone/>
            </a:pPr>
            <a:endParaRPr lang="en-US" sz="4400" dirty="0"/>
          </a:p>
          <a:p>
            <a:pPr>
              <a:lnSpc>
                <a:spcPct val="220000"/>
              </a:lnSpc>
            </a:pPr>
            <a:r>
              <a:rPr lang="en-US" sz="5600" dirty="0">
                <a:solidFill>
                  <a:srgbClr val="0F1B17"/>
                </a:solidFill>
              </a:rPr>
              <a:t>Harvard University. (2025). </a:t>
            </a:r>
            <a:r>
              <a:rPr lang="en-US" sz="5600" dirty="0">
                <a:hlinkClick r:id="rId2"/>
              </a:rPr>
              <a:t>Design for readability</a:t>
            </a:r>
            <a:r>
              <a:rPr lang="en-US" sz="5600" dirty="0">
                <a:solidFill>
                  <a:srgbClr val="0F1B17"/>
                </a:solidFill>
              </a:rPr>
              <a:t>. In </a:t>
            </a:r>
            <a:r>
              <a:rPr lang="en-US" sz="5600" i="1" dirty="0">
                <a:solidFill>
                  <a:srgbClr val="0F1B17"/>
                </a:solidFill>
              </a:rPr>
              <a:t>Digital Accessibility</a:t>
            </a:r>
            <a:r>
              <a:rPr lang="en-US" sz="5600" dirty="0">
                <a:solidFill>
                  <a:srgbClr val="0F1B17"/>
                </a:solidFill>
              </a:rPr>
              <a:t>. </a:t>
            </a:r>
          </a:p>
          <a:p>
            <a:pPr>
              <a:lnSpc>
                <a:spcPct val="220000"/>
              </a:lnSpc>
            </a:pPr>
            <a:r>
              <a:rPr lang="en-US" sz="5600" dirty="0">
                <a:solidFill>
                  <a:srgbClr val="0F1B17"/>
                </a:solidFill>
              </a:rPr>
              <a:t>Instructure. (2025). </a:t>
            </a:r>
            <a:r>
              <a:rPr lang="en-US" sz="5600" i="1" dirty="0">
                <a:hlinkClick r:id="rId3"/>
              </a:rPr>
              <a:t>Canvas course accessibility checklist</a:t>
            </a:r>
            <a:r>
              <a:rPr lang="en-US" sz="5600" dirty="0">
                <a:solidFill>
                  <a:srgbClr val="0F1B17"/>
                </a:solidFill>
              </a:rPr>
              <a:t>.</a:t>
            </a:r>
          </a:p>
          <a:p>
            <a:pPr>
              <a:lnSpc>
                <a:spcPct val="220000"/>
              </a:lnSpc>
            </a:pPr>
            <a:r>
              <a:rPr lang="en-US" sz="5600" dirty="0">
                <a:solidFill>
                  <a:srgbClr val="0F1B17"/>
                </a:solidFill>
              </a:rPr>
              <a:t>Nuffer, S. (n.d.). </a:t>
            </a:r>
            <a:r>
              <a:rPr lang="en-US" sz="5600" dirty="0">
                <a:hlinkClick r:id="rId4"/>
              </a:rPr>
              <a:t>Create amazing pages in Canvas</a:t>
            </a:r>
            <a:r>
              <a:rPr lang="en-US" sz="5600" i="1" dirty="0">
                <a:solidFill>
                  <a:srgbClr val="0F1B17"/>
                </a:solidFill>
              </a:rPr>
              <a:t>.</a:t>
            </a:r>
            <a:r>
              <a:rPr lang="en-US" sz="5600" dirty="0">
                <a:solidFill>
                  <a:srgbClr val="0F1B17"/>
                </a:solidFill>
              </a:rPr>
              <a:t> In </a:t>
            </a:r>
            <a:r>
              <a:rPr lang="en-US" sz="5600" i="1" dirty="0">
                <a:solidFill>
                  <a:srgbClr val="0F1B17"/>
                </a:solidFill>
              </a:rPr>
              <a:t>Tutorials</a:t>
            </a:r>
            <a:r>
              <a:rPr lang="en-US" sz="5600" dirty="0">
                <a:solidFill>
                  <a:srgbClr val="0F1B17"/>
                </a:solidFill>
              </a:rPr>
              <a:t>. How to Canvas. </a:t>
            </a:r>
          </a:p>
          <a:p>
            <a:pPr>
              <a:lnSpc>
                <a:spcPct val="220000"/>
              </a:lnSpc>
            </a:pPr>
            <a:r>
              <a:rPr lang="en-US" sz="5600" dirty="0">
                <a:solidFill>
                  <a:srgbClr val="0F1B17"/>
                </a:solidFill>
              </a:rPr>
              <a:t>Stanford University IT. (September 11, 2023). </a:t>
            </a:r>
            <a:r>
              <a:rPr lang="en-US" sz="5600" dirty="0">
                <a:hlinkClick r:id="rId5"/>
              </a:rPr>
              <a:t>Typography</a:t>
            </a:r>
            <a:r>
              <a:rPr lang="en-US" sz="5600" dirty="0">
                <a:solidFill>
                  <a:srgbClr val="0F1B17"/>
                </a:solidFill>
              </a:rPr>
              <a:t>. In </a:t>
            </a:r>
            <a:r>
              <a:rPr lang="en-US" sz="5600" i="1" dirty="0">
                <a:solidFill>
                  <a:srgbClr val="0F1B17"/>
                </a:solidFill>
              </a:rPr>
              <a:t>Office of Digital Accessibility</a:t>
            </a:r>
            <a:r>
              <a:rPr lang="en-US" sz="5600" dirty="0">
                <a:solidFill>
                  <a:srgbClr val="0F1B17"/>
                </a:solidFill>
              </a:rPr>
              <a:t>.</a:t>
            </a:r>
          </a:p>
          <a:p>
            <a:pPr>
              <a:lnSpc>
                <a:spcPct val="220000"/>
              </a:lnSpc>
            </a:pPr>
            <a:r>
              <a:rPr lang="en-US" sz="5600" dirty="0">
                <a:solidFill>
                  <a:srgbClr val="0F1B17"/>
                </a:solidFill>
              </a:rPr>
              <a:t>The Accessibility Guy. (May 29, 2024). </a:t>
            </a:r>
            <a:r>
              <a:rPr lang="en-US" sz="5600" i="1" dirty="0">
                <a:hlinkClick r:id="rId6"/>
              </a:rPr>
              <a:t>Document uses style elements like headings in a hierarchical manner</a:t>
            </a:r>
            <a:r>
              <a:rPr lang="en-US" sz="5600" i="1" dirty="0"/>
              <a:t> </a:t>
            </a:r>
            <a:r>
              <a:rPr lang="en-US" sz="5600" dirty="0">
                <a:solidFill>
                  <a:srgbClr val="0F1B17"/>
                </a:solidFill>
              </a:rPr>
              <a:t>[Video]. YouTube.</a:t>
            </a:r>
          </a:p>
          <a:p>
            <a:pPr>
              <a:lnSpc>
                <a:spcPct val="220000"/>
              </a:lnSpc>
            </a:pPr>
            <a:r>
              <a:rPr lang="en-US" sz="5600" dirty="0">
                <a:solidFill>
                  <a:srgbClr val="0F1B17"/>
                </a:solidFill>
              </a:rPr>
              <a:t>University of Minnesota. (2025). </a:t>
            </a:r>
            <a:r>
              <a:rPr lang="en-US" sz="5600" dirty="0">
                <a:hlinkClick r:id="rId7"/>
              </a:rPr>
              <a:t>Accessibility for organization and text formatting emphasis</a:t>
            </a:r>
            <a:r>
              <a:rPr lang="en-US" sz="5600" i="1" dirty="0"/>
              <a:t>. </a:t>
            </a:r>
            <a:r>
              <a:rPr lang="en-US" sz="5600" dirty="0">
                <a:solidFill>
                  <a:srgbClr val="0F1B17"/>
                </a:solidFill>
              </a:rPr>
              <a:t>In </a:t>
            </a:r>
            <a:r>
              <a:rPr lang="en-US" sz="5600" i="1" dirty="0">
                <a:solidFill>
                  <a:srgbClr val="0F1B17"/>
                </a:solidFill>
              </a:rPr>
              <a:t>College of Continuing &amp; Professional Studies</a:t>
            </a:r>
            <a:r>
              <a:rPr lang="en-US" sz="5600" dirty="0">
                <a:solidFill>
                  <a:srgbClr val="0F1B17"/>
                </a:solidFill>
              </a:rPr>
              <a:t>.</a:t>
            </a:r>
          </a:p>
          <a:p>
            <a:pPr>
              <a:lnSpc>
                <a:spcPct val="220000"/>
              </a:lnSpc>
            </a:pPr>
            <a:r>
              <a:rPr lang="en-US" sz="5600" dirty="0">
                <a:solidFill>
                  <a:srgbClr val="0F1B17"/>
                </a:solidFill>
              </a:rPr>
              <a:t>World Wide Web Consortium. (2025). </a:t>
            </a:r>
            <a:r>
              <a:rPr lang="en-US" sz="5600" i="1" dirty="0">
                <a:hlinkClick r:id="rId8"/>
              </a:rPr>
              <a:t>Web Content Accessibility Guidelines (WCAG) 2.1</a:t>
            </a:r>
            <a:r>
              <a:rPr lang="en-US" sz="5600" dirty="0"/>
              <a:t>.</a:t>
            </a:r>
          </a:p>
          <a:p>
            <a:pPr marL="0" indent="0">
              <a:lnSpc>
                <a:spcPct val="160000"/>
              </a:lnSpc>
              <a:buNone/>
            </a:pPr>
            <a:endParaRPr lang="en-US" sz="5600" dirty="0"/>
          </a:p>
          <a:p>
            <a:pPr marL="0" indent="0">
              <a:buNone/>
            </a:pPr>
            <a:endParaRPr lang="en-US" sz="5600" dirty="0"/>
          </a:p>
          <a:p>
            <a:pPr marL="0" indent="0">
              <a:buNone/>
            </a:pPr>
            <a:endParaRPr lang="en-US" sz="5600" dirty="0"/>
          </a:p>
          <a:p>
            <a:pPr marL="0" indent="0">
              <a:buNone/>
            </a:pPr>
            <a:endParaRPr lang="en-US" sz="56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983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1A9004-A538-9E28-A128-7D60DBBEC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 Formatting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7F167C-B3F8-31F9-76AC-5F6A9580ED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8995" y="1680142"/>
            <a:ext cx="8596668" cy="3880773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0F1B17"/>
                </a:solidFill>
              </a:rPr>
              <a:t>Font: serif, sans serif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0F1B17"/>
                </a:solidFill>
              </a:rPr>
              <a:t>Style: bold, italics, underline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0F1B17"/>
                </a:solidFill>
              </a:rPr>
              <a:t>Color: text color and highlight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0F1B17"/>
                </a:solidFill>
              </a:rPr>
              <a:t>Alignment: left, right, center, justified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0F1B17"/>
                </a:solidFill>
              </a:rPr>
              <a:t>Case: uppercase, lowercase, sentence case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0F1B17"/>
                </a:solidFill>
              </a:rPr>
              <a:t>Structure: lists, headings, and indentation</a:t>
            </a:r>
          </a:p>
        </p:txBody>
      </p:sp>
    </p:spTree>
    <p:extLst>
      <p:ext uri="{BB962C8B-B14F-4D97-AF65-F5344CB8AC3E}">
        <p14:creationId xmlns:p14="http://schemas.microsoft.com/office/powerpoint/2010/main" val="421346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95848-61E5-C8BE-5C2E-262C1B82E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F1B17"/>
                </a:solidFill>
              </a:rPr>
              <a:t>Style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2DB1DD-9D23-DD99-FBF9-0E618806F8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802" y="1930400"/>
            <a:ext cx="8596668" cy="3880773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0F1B17"/>
                </a:solidFill>
              </a:rPr>
              <a:t>Bold, italics, underline</a:t>
            </a:r>
          </a:p>
          <a:p>
            <a:endParaRPr lang="en-US" sz="2400" dirty="0">
              <a:solidFill>
                <a:srgbClr val="0F1B17"/>
              </a:solidFill>
            </a:endParaRPr>
          </a:p>
          <a:p>
            <a:r>
              <a:rPr lang="en-US" sz="2400" dirty="0">
                <a:solidFill>
                  <a:srgbClr val="0F1B17"/>
                </a:solidFill>
              </a:rPr>
              <a:t>Use bold and italics sparingly</a:t>
            </a:r>
          </a:p>
          <a:p>
            <a:pPr lvl="1"/>
            <a:r>
              <a:rPr lang="en-US" sz="2400" dirty="0">
                <a:solidFill>
                  <a:srgbClr val="0F1B17"/>
                </a:solidFill>
              </a:rPr>
              <a:t>Large walls of bold or italic text can be difficult to read</a:t>
            </a:r>
          </a:p>
          <a:p>
            <a:r>
              <a:rPr lang="en-US" sz="2400" dirty="0">
                <a:solidFill>
                  <a:srgbClr val="0F1B17"/>
                </a:solidFill>
              </a:rPr>
              <a:t>Underline should be reserved for hyperlinks, not text emphasis</a:t>
            </a:r>
          </a:p>
        </p:txBody>
      </p:sp>
    </p:spTree>
    <p:extLst>
      <p:ext uri="{BB962C8B-B14F-4D97-AF65-F5344CB8AC3E}">
        <p14:creationId xmlns:p14="http://schemas.microsoft.com/office/powerpoint/2010/main" val="4115025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2A7A9-6C14-F23F-6F86-A00A2FCAB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539128-27BB-49FE-131B-A3F303ADFE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9636" y="1046828"/>
            <a:ext cx="8596668" cy="3880773"/>
          </a:xfrm>
        </p:spPr>
        <p:txBody>
          <a:bodyPr/>
          <a:lstStyle/>
          <a:p>
            <a:pPr marL="457200" lvl="1" indent="0">
              <a:lnSpc>
                <a:spcPct val="150000"/>
              </a:lnSpc>
              <a:buNone/>
            </a:pPr>
            <a:endParaRPr lang="en-US" sz="2400" dirty="0">
              <a:solidFill>
                <a:srgbClr val="0F1B17"/>
              </a:solidFill>
            </a:endParaRPr>
          </a:p>
          <a:p>
            <a:pPr lvl="1">
              <a:lnSpc>
                <a:spcPct val="150000"/>
              </a:lnSpc>
            </a:pPr>
            <a:r>
              <a:rPr lang="en-US" sz="2400" dirty="0">
                <a:solidFill>
                  <a:srgbClr val="0F1B17"/>
                </a:solidFill>
              </a:rPr>
              <a:t>In general, use sentence case or title case</a:t>
            </a:r>
          </a:p>
          <a:p>
            <a:pPr lvl="1">
              <a:lnSpc>
                <a:spcPct val="150000"/>
              </a:lnSpc>
            </a:pPr>
            <a:r>
              <a:rPr lang="en-US" sz="2400" dirty="0">
                <a:solidFill>
                  <a:srgbClr val="0F1B17"/>
                </a:solidFill>
              </a:rPr>
              <a:t>Avoid all caps when not using an acronym</a:t>
            </a:r>
          </a:p>
          <a:p>
            <a:pPr lvl="1">
              <a:lnSpc>
                <a:spcPct val="150000"/>
              </a:lnSpc>
            </a:pPr>
            <a:r>
              <a:rPr lang="en-US" sz="2400" dirty="0">
                <a:solidFill>
                  <a:srgbClr val="0F1B17"/>
                </a:solidFill>
              </a:rPr>
              <a:t>All caps can be difficult to read</a:t>
            </a:r>
          </a:p>
          <a:p>
            <a:pPr lvl="1">
              <a:lnSpc>
                <a:spcPct val="150000"/>
              </a:lnSpc>
            </a:pPr>
            <a:r>
              <a:rPr lang="en-US" sz="2400" dirty="0">
                <a:solidFill>
                  <a:srgbClr val="0F1B17"/>
                </a:solidFill>
              </a:rPr>
              <a:t>Screen readers don’t always communicate all caps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42456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C2A9C2-135D-9E77-225B-516569070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F1B17"/>
                </a:solidFill>
              </a:rPr>
              <a:t>Color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D9DFAD-BF8C-136D-F661-85DE7EB9EA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7814" y="1270000"/>
            <a:ext cx="8596668" cy="3880773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endParaRPr lang="en-US" sz="2200" dirty="0">
              <a:solidFill>
                <a:srgbClr val="0F1B17"/>
              </a:solidFill>
            </a:endParaRPr>
          </a:p>
          <a:p>
            <a:r>
              <a:rPr lang="en-US" sz="5000" dirty="0">
                <a:solidFill>
                  <a:srgbClr val="0F1B17"/>
                </a:solidFill>
              </a:rPr>
              <a:t>Text with color can be used in page design</a:t>
            </a:r>
          </a:p>
          <a:p>
            <a:pPr lvl="1"/>
            <a:r>
              <a:rPr lang="en-US" sz="5000" dirty="0">
                <a:solidFill>
                  <a:srgbClr val="0F1B17"/>
                </a:solidFill>
              </a:rPr>
              <a:t>Color contrast ratio minimum 4.5:1 for small text</a:t>
            </a:r>
          </a:p>
          <a:p>
            <a:pPr lvl="1"/>
            <a:r>
              <a:rPr lang="en-US" sz="5000" dirty="0">
                <a:solidFill>
                  <a:srgbClr val="0F1B17"/>
                </a:solidFill>
              </a:rPr>
              <a:t>No need for additional styling </a:t>
            </a:r>
          </a:p>
          <a:p>
            <a:pPr marL="0" indent="0">
              <a:buNone/>
            </a:pPr>
            <a:endParaRPr lang="en-US" sz="5000" dirty="0">
              <a:solidFill>
                <a:srgbClr val="0F1B17"/>
              </a:solidFill>
            </a:endParaRPr>
          </a:p>
          <a:p>
            <a:r>
              <a:rPr lang="en-US" sz="5000" dirty="0">
                <a:solidFill>
                  <a:srgbClr val="0F1B17"/>
                </a:solidFill>
              </a:rPr>
              <a:t>If color is used as emphasis,</a:t>
            </a:r>
          </a:p>
          <a:p>
            <a:pPr lvl="1"/>
            <a:r>
              <a:rPr lang="en-US" sz="5000" dirty="0">
                <a:solidFill>
                  <a:srgbClr val="0F1B17"/>
                </a:solidFill>
              </a:rPr>
              <a:t>Use color in conjunction with other text formatting, i.e., </a:t>
            </a:r>
            <a:r>
              <a:rPr lang="en-US" sz="5000" b="1" dirty="0">
                <a:solidFill>
                  <a:srgbClr val="0F1B17"/>
                </a:solidFill>
              </a:rPr>
              <a:t>bold </a:t>
            </a:r>
            <a:r>
              <a:rPr lang="en-US" sz="5000" dirty="0">
                <a:solidFill>
                  <a:srgbClr val="0F1B17"/>
                </a:solidFill>
              </a:rPr>
              <a:t>or </a:t>
            </a:r>
            <a:r>
              <a:rPr lang="en-US" sz="5000" i="1" dirty="0">
                <a:solidFill>
                  <a:srgbClr val="0F1B17"/>
                </a:solidFill>
              </a:rPr>
              <a:t>italics</a:t>
            </a:r>
          </a:p>
          <a:p>
            <a:pPr lvl="1"/>
            <a:r>
              <a:rPr lang="en-US" sz="5000" dirty="0">
                <a:solidFill>
                  <a:srgbClr val="0F1B17"/>
                </a:solidFill>
              </a:rPr>
              <a:t>Color contrast rules still apply</a:t>
            </a:r>
            <a:endParaRPr lang="en-US" sz="5000" i="1" dirty="0">
              <a:solidFill>
                <a:srgbClr val="0F1B17"/>
              </a:solidFill>
            </a:endParaRPr>
          </a:p>
          <a:p>
            <a:pPr lvl="2"/>
            <a:r>
              <a:rPr lang="en-US" sz="5000" dirty="0">
                <a:solidFill>
                  <a:srgbClr val="0F1B17"/>
                </a:solidFill>
              </a:rPr>
              <a:t>Remember, avoid all caps and underline as emphasis</a:t>
            </a:r>
          </a:p>
          <a:p>
            <a:pPr marL="914400" lvl="2" indent="0">
              <a:buNone/>
            </a:pPr>
            <a:endParaRPr lang="en-US" sz="5000" dirty="0">
              <a:solidFill>
                <a:srgbClr val="0F1B17"/>
              </a:solidFill>
            </a:endParaRPr>
          </a:p>
          <a:p>
            <a:pPr lvl="2"/>
            <a:endParaRPr lang="en-US" sz="5000" dirty="0">
              <a:solidFill>
                <a:srgbClr val="0F1B17"/>
              </a:solidFill>
            </a:endParaRPr>
          </a:p>
          <a:p>
            <a:r>
              <a:rPr lang="en-US" sz="5000" dirty="0">
                <a:solidFill>
                  <a:srgbClr val="0F1B17"/>
                </a:solidFill>
                <a:hlinkClick r:id="rId2"/>
              </a:rPr>
              <a:t>Color palette generator and contrast checker</a:t>
            </a:r>
            <a:endParaRPr lang="en-US" sz="5000" dirty="0">
              <a:solidFill>
                <a:srgbClr val="0F1B1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9983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68B5AB-39BF-0E04-B660-0B49D5508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F1B17"/>
                </a:solidFill>
              </a:rPr>
              <a:t>Headings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F9C5E0-7E3B-1E3B-4281-D0C178AAF4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64336"/>
            <a:ext cx="8596668" cy="313165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0F1B17"/>
                </a:solidFill>
              </a:rPr>
              <a:t>Provide page structure/outline content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0F1B17"/>
                </a:solidFill>
              </a:rPr>
              <a:t>Improve readability</a:t>
            </a:r>
          </a:p>
          <a:p>
            <a:pPr lvl="1">
              <a:lnSpc>
                <a:spcPct val="150000"/>
              </a:lnSpc>
            </a:pPr>
            <a:r>
              <a:rPr lang="en-US" sz="2400" dirty="0">
                <a:solidFill>
                  <a:srgbClr val="0F1B17"/>
                </a:solidFill>
              </a:rPr>
              <a:t>For all users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0F1B17"/>
                </a:solidFill>
              </a:rPr>
              <a:t>Visual (can be altered)</a:t>
            </a:r>
          </a:p>
          <a:p>
            <a:pPr lvl="1">
              <a:lnSpc>
                <a:spcPct val="150000"/>
              </a:lnSpc>
            </a:pPr>
            <a:r>
              <a:rPr lang="en-US" sz="2400" dirty="0">
                <a:solidFill>
                  <a:srgbClr val="0F1B17"/>
                </a:solidFill>
              </a:rPr>
              <a:t>Font size, style, color, alignment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0F1B17"/>
                </a:solidFill>
              </a:rPr>
              <a:t>Hidden (in the coding)</a:t>
            </a:r>
          </a:p>
          <a:p>
            <a:endParaRPr lang="en-US" sz="2400" dirty="0">
              <a:solidFill>
                <a:srgbClr val="0F1B17"/>
              </a:solidFill>
            </a:endParaRPr>
          </a:p>
          <a:p>
            <a:pPr marL="457200" lvl="1" indent="0">
              <a:buNone/>
            </a:pPr>
            <a:endParaRPr lang="en-US" sz="2000" dirty="0">
              <a:solidFill>
                <a:srgbClr val="0F1B1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1821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23602-4B4F-931A-E0BB-4975D64F0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F1B17"/>
                </a:solidFill>
              </a:rPr>
              <a:t>Heading Hierarchy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D781E6-32B7-7C0D-51B8-66770CD2C1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87856"/>
            <a:ext cx="6188415" cy="3880773"/>
          </a:xfrm>
        </p:spPr>
        <p:txBody>
          <a:bodyPr/>
          <a:lstStyle/>
          <a:p>
            <a:pPr marL="0" indent="0">
              <a:buNone/>
            </a:pPr>
            <a:endParaRPr lang="en-US" sz="2400" dirty="0">
              <a:solidFill>
                <a:srgbClr val="0F1B17"/>
              </a:solidFill>
            </a:endParaRPr>
          </a:p>
          <a:p>
            <a:pPr lvl="1"/>
            <a:r>
              <a:rPr lang="en-US" sz="2400" dirty="0">
                <a:solidFill>
                  <a:srgbClr val="0F1B17"/>
                </a:solidFill>
              </a:rPr>
              <a:t>In Canvas, H1 is the page title</a:t>
            </a:r>
          </a:p>
          <a:p>
            <a:pPr lvl="1"/>
            <a:r>
              <a:rPr lang="en-US" sz="2400" dirty="0">
                <a:solidFill>
                  <a:srgbClr val="0F1B17"/>
                </a:solidFill>
              </a:rPr>
              <a:t>Heading levels 2–4 can be selected</a:t>
            </a:r>
          </a:p>
          <a:p>
            <a:pPr lvl="2"/>
            <a:r>
              <a:rPr lang="en-US" sz="2400" dirty="0">
                <a:solidFill>
                  <a:srgbClr val="0F1B17"/>
                </a:solidFill>
              </a:rPr>
              <a:t>Nest headings in order</a:t>
            </a:r>
          </a:p>
          <a:p>
            <a:pPr lvl="2"/>
            <a:r>
              <a:rPr lang="en-US" sz="2400" dirty="0">
                <a:solidFill>
                  <a:srgbClr val="0F1B17"/>
                </a:solidFill>
              </a:rPr>
              <a:t>Do not skip heading levels</a:t>
            </a:r>
          </a:p>
          <a:p>
            <a:pPr marL="457200" lvl="1" indent="0">
              <a:buNone/>
            </a:pPr>
            <a:endParaRPr lang="en-US" dirty="0"/>
          </a:p>
        </p:txBody>
      </p:sp>
      <p:pic>
        <p:nvPicPr>
          <p:cNvPr id="16" name="Picture 15" descr="A screenshot of a text box&#10;&#10;AI-generated content may be incorrect.">
            <a:extLst>
              <a:ext uri="{FF2B5EF4-FFF2-40B4-BE49-F238E27FC236}">
                <a16:creationId xmlns:a16="http://schemas.microsoft.com/office/drawing/2014/main" id="{573FA961-9317-DDD3-5D38-FD2B7E7456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8212" y="743589"/>
            <a:ext cx="4506886" cy="5711852"/>
          </a:xfrm>
          <a:prstGeom prst="rect">
            <a:avLst/>
          </a:prstGeom>
        </p:spPr>
      </p:pic>
      <p:pic>
        <p:nvPicPr>
          <p:cNvPr id="13" name="Picture 12" descr="A screenshot of a computer&#10;&#10;AI-generated content may be incorrect.">
            <a:extLst>
              <a:ext uri="{FF2B5EF4-FFF2-40B4-BE49-F238E27FC236}">
                <a16:creationId xmlns:a16="http://schemas.microsoft.com/office/drawing/2014/main" id="{9D182543-AF31-51D1-6A5D-CE7E7F223D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13492" y="743589"/>
            <a:ext cx="4636325" cy="5692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027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03EC1-A8CB-3EDA-D700-A753211BEF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F1B17"/>
                </a:solidFill>
              </a:rPr>
              <a:t>Which is a Heading?</a:t>
            </a:r>
          </a:p>
        </p:txBody>
      </p:sp>
      <p:pic>
        <p:nvPicPr>
          <p:cNvPr id="5" name="Content Placeholder 4" descr="A screenshot of a book&#10;&#10;AI-generated content may be incorrect.">
            <a:extLst>
              <a:ext uri="{FF2B5EF4-FFF2-40B4-BE49-F238E27FC236}">
                <a16:creationId xmlns:a16="http://schemas.microsoft.com/office/drawing/2014/main" id="{684B2D60-1EB6-6146-C926-4FEEC0C5EB4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04814" y="1734327"/>
            <a:ext cx="3002388" cy="4098150"/>
          </a:xfrm>
        </p:spPr>
      </p:pic>
      <p:pic>
        <p:nvPicPr>
          <p:cNvPr id="7" name="Picture 6" descr="A screenshot of a computer code&#10;&#10;AI-generated content may be incorrect.">
            <a:extLst>
              <a:ext uri="{FF2B5EF4-FFF2-40B4-BE49-F238E27FC236}">
                <a16:creationId xmlns:a16="http://schemas.microsoft.com/office/drawing/2014/main" id="{81225149-7535-2008-7681-1EA9809204A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80067"/>
          <a:stretch>
            <a:fillRect/>
          </a:stretch>
        </p:blipFill>
        <p:spPr>
          <a:xfrm>
            <a:off x="6272409" y="1930400"/>
            <a:ext cx="4029073" cy="2976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5161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68E71B-37AA-1CF2-E1A3-91F264804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F1B17"/>
                </a:solidFill>
              </a:rPr>
              <a:t>Heading Styles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3E468E8-CD7F-14C1-BC0A-9524C5D7FD63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77334" y="1930400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3">
                  <a:lumMod val="50000"/>
                </a:schemeClr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3">
                  <a:lumMod val="50000"/>
                </a:schemeClr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3">
                  <a:lumMod val="50000"/>
                </a:schemeClr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3">
                  <a:lumMod val="50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3">
                  <a:lumMod val="50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rgbClr val="0F1B17"/>
                </a:solidFill>
              </a:rPr>
              <a:t>Visual styling does not make headings accessible</a:t>
            </a:r>
          </a:p>
          <a:p>
            <a:pPr lvl="1"/>
            <a:r>
              <a:rPr lang="en-US" sz="2400" dirty="0">
                <a:solidFill>
                  <a:srgbClr val="0F1B17"/>
                </a:solidFill>
              </a:rPr>
              <a:t>Larger font, bold, underline, alignment, etc. do </a:t>
            </a:r>
            <a:r>
              <a:rPr lang="en-US" sz="2400" b="1" i="1" dirty="0">
                <a:solidFill>
                  <a:srgbClr val="0F1B17"/>
                </a:solidFill>
              </a:rPr>
              <a:t>not</a:t>
            </a:r>
            <a:r>
              <a:rPr lang="en-US" sz="2400" dirty="0">
                <a:solidFill>
                  <a:srgbClr val="0F1B17"/>
                </a:solidFill>
              </a:rPr>
              <a:t> change the text to a heading in the html</a:t>
            </a:r>
          </a:p>
          <a:p>
            <a:pPr marL="457200" lvl="1" indent="0">
              <a:buNone/>
            </a:pPr>
            <a:endParaRPr lang="en-US" sz="2400" dirty="0">
              <a:solidFill>
                <a:srgbClr val="0F1B17"/>
              </a:solidFill>
            </a:endParaRPr>
          </a:p>
          <a:p>
            <a:endParaRPr lang="en-US" sz="2400" dirty="0">
              <a:solidFill>
                <a:srgbClr val="0F1B17"/>
              </a:solidFill>
            </a:endParaRPr>
          </a:p>
          <a:p>
            <a:pPr marL="457200" lvl="1" indent="0">
              <a:buFont typeface="Wingdings 3" charset="2"/>
              <a:buNone/>
            </a:pPr>
            <a:endParaRPr lang="en-US" sz="2000" dirty="0">
              <a:solidFill>
                <a:srgbClr val="0F1B1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356105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Custom 102">
      <a:dk1>
        <a:srgbClr val="000000"/>
      </a:dk1>
      <a:lt1>
        <a:srgbClr val="FFFFFF"/>
      </a:lt1>
      <a:dk2>
        <a:srgbClr val="2C3C43"/>
      </a:dk2>
      <a:lt2>
        <a:srgbClr val="EBEBEB"/>
      </a:lt2>
      <a:accent1>
        <a:srgbClr val="62AA93"/>
      </a:accent1>
      <a:accent2>
        <a:srgbClr val="00A07D"/>
      </a:accent2>
      <a:accent3>
        <a:srgbClr val="F2339A"/>
      </a:accent3>
      <a:accent4>
        <a:srgbClr val="E93255"/>
      </a:accent4>
      <a:accent5>
        <a:srgbClr val="A40007"/>
      </a:accent5>
      <a:accent6>
        <a:srgbClr val="454275"/>
      </a:accent6>
      <a:hlink>
        <a:srgbClr val="5B1D49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3646</TotalTime>
  <Words>445</Words>
  <Application>Microsoft Office PowerPoint</Application>
  <PresentationFormat>Widescreen</PresentationFormat>
  <Paragraphs>73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Trebuchet MS</vt:lpstr>
      <vt:lpstr>Wingdings 3</vt:lpstr>
      <vt:lpstr>Facet</vt:lpstr>
      <vt:lpstr>Accessibility Features and Practices  in Canvas</vt:lpstr>
      <vt:lpstr>Text Formatting</vt:lpstr>
      <vt:lpstr>Style </vt:lpstr>
      <vt:lpstr>Case</vt:lpstr>
      <vt:lpstr>Color</vt:lpstr>
      <vt:lpstr>Headings Overview</vt:lpstr>
      <vt:lpstr>Heading Hierarchy</vt:lpstr>
      <vt:lpstr>Which is a Heading?</vt:lpstr>
      <vt:lpstr>Heading Styles</vt:lpstr>
      <vt:lpstr>Lists</vt:lpstr>
      <vt:lpstr>Tables</vt:lpstr>
      <vt:lpstr>Resources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Duncan, Emily</dc:creator>
  <cp:lastModifiedBy>Duncan, Emily</cp:lastModifiedBy>
  <cp:revision>50</cp:revision>
  <dcterms:created xsi:type="dcterms:W3CDTF">2025-09-24T00:30:30Z</dcterms:created>
  <dcterms:modified xsi:type="dcterms:W3CDTF">2025-10-22T20:47:28Z</dcterms:modified>
</cp:coreProperties>
</file>